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8" r:id="rId1"/>
    <p:sldMasterId id="2147483749" r:id="rId2"/>
  </p:sldMasterIdLst>
  <p:notesMasterIdLst>
    <p:notesMasterId r:id="rId6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9144000" cy="5143500" type="screen16x9"/>
  <p:notesSz cx="6858000" cy="9144000"/>
  <p:embeddedFontLst>
    <p:embeddedFont>
      <p:font typeface="Roboto" panose="020B0604020202020204" charset="0"/>
      <p:regular r:id="rId65"/>
      <p:bold r:id="rId66"/>
      <p:italic r:id="rId67"/>
      <p:boldItalic r:id="rId68"/>
    </p:embeddedFont>
    <p:embeddedFont>
      <p:font typeface="Roboto Light" panose="020B0604020202020204" charset="0"/>
      <p:regular r:id="rId69"/>
      <p:bold r:id="rId70"/>
      <p:italic r:id="rId71"/>
      <p:boldItalic r:id="rId72"/>
    </p:embeddedFont>
    <p:embeddedFont>
      <p:font typeface="Roboto Medium" panose="020B0604020202020204" charset="0"/>
      <p:regular r:id="rId73"/>
      <p:bold r:id="rId74"/>
      <p:italic r:id="rId75"/>
      <p:boldItalic r:id="rId76"/>
    </p:embeddedFont>
    <p:embeddedFont>
      <p:font typeface="Roboto Mono" panose="020B0604020202020204" charset="0"/>
      <p:regular r:id="rId77"/>
      <p:bold r:id="rId78"/>
      <p:italic r:id="rId79"/>
      <p:boldItalic r:id="rId80"/>
    </p:embeddedFont>
    <p:embeddedFont>
      <p:font typeface="Roboto Thin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2.fntdata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480f0dd0a7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480f0dd0a7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596fde040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596fde040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596fde040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596fde040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596fde04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596fde040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596fde040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596fde040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596fde040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596fde040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596fde040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596fde040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596fde040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596fde040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596fde040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596fde040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596fde040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596fde040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96fde04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96fde04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2254a76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2254a76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596fde040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596fde040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596fde040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596fde040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596fde040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596fde040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596fde040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596fde040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596fde040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596fde040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596fde040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596fde040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596fde040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596fde040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596fde040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596fde040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96fde040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96fde040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596fde040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596fde040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595b36e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595b36e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596fde040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596fde040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596fde0402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596fde0402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596fde0402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596fde0402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596fde040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596fde0402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96fde0402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96fde0402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596fde040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596fde040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596fde040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596fde040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596fde0402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596fde0402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596fde040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596fde040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596fde040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596fde040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595b36edc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595b36edc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596fde040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596fde040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596fde0402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596fde0402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596fde040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596fde040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596fde0402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596fde0402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596fde0402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596fde0402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596fde040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596fde040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596fde040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596fde040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596fde0402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596fde0402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596fde0402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596fde0402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596fde0402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596fde0402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96fde0402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96fde0402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596fde0402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596fde0402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596fde0402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596fde0402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596fde0402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596fde0402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596fde0402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596fde0402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596fde0402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596fde0402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96fde040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96fde040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597d954da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597d954da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596fde0402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596fde0402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596fde040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596fde040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596fde0402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596fde0402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596fde04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596fde04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596fde0402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596fde0402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596fde0402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596fde0402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96fde040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96fde040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596fde040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596fde040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596fde040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596fde040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7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6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6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7" name="Google Shape;1137;p6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5" name="Google Shape;1155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6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6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6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7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7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7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7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" name="Google Shape;1266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7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7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7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1" name="Google Shape;13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7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2" name="Google Shape;1342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7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6" name="Google Shape;1436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7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6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7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7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7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8" name="Google Shape;1478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0" name="Google Shape;1480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7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7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7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7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7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7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7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7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8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8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8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8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8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7" name="Google Shape;169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0" name="Google Shape;17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7" name="Google Shape;174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0" name="Google Shape;1800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6" name="Google Shape;1826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8" name="Google Shape;1828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4" name="Google Shape;1854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3" name="Google Shape;1883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9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2" name="Google Shape;1912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4" name="Google Shape;191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3" name="Google Shape;194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5" name="Google Shape;194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4" name="Google Shape;1974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6" name="Google Shape;1976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Week Day 3</a:t>
            </a:r>
            <a:endParaRPr/>
          </a:p>
        </p:txBody>
      </p:sp>
      <p:sp>
        <p:nvSpPr>
          <p:cNvPr id="2030" name="Google Shape;2030;p10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Review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05" name="Google Shape;2105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06" name="Google Shape;2106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112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13" name="Google Shape;2113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14" name="Google Shape;2114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113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Owner, Group, and World/Other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21" name="Google Shape;2121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22" name="Google Shape;2122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14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Owner, Group, and World/Other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ls -l &lt;filename&gt;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29" name="Google Shape;2129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30" name="Google Shape;2130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15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Owner, Group, and World/Other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ls -l &lt;filename&gt;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/etc/passwd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37" name="Google Shape;2137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38" name="Google Shape;2138;p1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6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are the three types of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Owner, Group, and World/Other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displays a file’s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ls -l &lt;filename&gt;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gets modified when a user is added to the system?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/etc/passwd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file contains hashed passwords?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/etc/shadow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45" name="Google Shape;2145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46" name="Google Shape;2146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17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53" name="Google Shape;2153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54" name="Google Shape;2154;p1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18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Look at the number in the dollar sign. ($6$ = sha512-crypt hash)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61" name="Google Shape;2161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62" name="Google Shape;2162;p1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19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Look at the number in the dollar sign. ($6$ = sha512-crypt hash)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chmod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69" name="Google Shape;2169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70" name="Google Shape;2170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120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Look at the number in the dollar sign. ($6$ = sha512-crypt hash)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chmod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Symbolic and octal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77" name="Google Shape;2177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178" name="Google Shape;2178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1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can you tell which algorithm was used to hash a password?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Look at the number in the dollar sign. ($6$ = sha512-crypt hash)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command changes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chmod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are the two ways to change file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Symbolic and octal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change ownership permissions?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chown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36" name="Google Shape;2036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review Linux by:</a:t>
            </a:r>
            <a:endParaRPr/>
          </a:p>
        </p:txBody>
      </p:sp>
      <p:sp>
        <p:nvSpPr>
          <p:cNvPr id="2037" name="Google Shape;2037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8" name="Google Shape;2038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04"/>
          <p:cNvSpPr txBox="1"/>
          <p:nvPr/>
        </p:nvSpPr>
        <p:spPr>
          <a:xfrm>
            <a:off x="153750" y="1266825"/>
            <a:ext cx="88194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Using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sed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 to parse text files.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Locating files on disk with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Setting and interpreting file permissions.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Using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su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sudo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 to manipulate privileges on a Linux machine.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0" name="Google Shape;2040;p104"/>
          <p:cNvSpPr/>
          <p:nvPr/>
        </p:nvSpPr>
        <p:spPr>
          <a:xfrm>
            <a:off x="267625" y="1347625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04"/>
          <p:cNvSpPr/>
          <p:nvPr/>
        </p:nvSpPr>
        <p:spPr>
          <a:xfrm>
            <a:off x="267625" y="1943963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04"/>
          <p:cNvSpPr/>
          <p:nvPr/>
        </p:nvSpPr>
        <p:spPr>
          <a:xfrm>
            <a:off x="267625" y="2538038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04"/>
          <p:cNvSpPr/>
          <p:nvPr/>
        </p:nvSpPr>
        <p:spPr>
          <a:xfrm>
            <a:off x="267625" y="3132127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85" name="Google Shape;2185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186" name="Google Shape;2186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2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193" name="Google Shape;2193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194" name="Google Shape;2194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123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visudo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01" name="Google Shape;2201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02" name="Google Shape;2202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124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visudo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sudo &lt;command&gt;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09" name="Google Shape;2209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10" name="Google Shape;2210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125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visudo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sudo &lt;command&gt;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17" name="Google Shape;2217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218" name="Google Shape;2218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126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do you edit the sudoers file?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visudo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How do you use sudo?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sudo &lt;command&gt;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switch to another user?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su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What is the command to archive a file?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tar cvf &lt;archive name&gt; &lt;file&gt;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25" name="Google Shape;2225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26" name="Google Shape;2226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27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is the command to view running processes?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two commands can be used to kill processes? Which one requires PID?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34" name="Google Shape;2234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28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is the command to view running processes?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Top </a:t>
            </a:r>
            <a:r>
              <a:rPr lang="en" sz="1800">
                <a:highlight>
                  <a:srgbClr val="FFFF00"/>
                </a:highlight>
              </a:rPr>
              <a:t>lists them dynamically.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ps</a:t>
            </a:r>
            <a:r>
              <a:rPr lang="en" sz="1800">
                <a:highlight>
                  <a:srgbClr val="FFFF00"/>
                </a:highlight>
              </a:rPr>
              <a:t> lists them statically.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two commands can be used to kill processes? Which one requires PID?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241" name="Google Shape;2241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42" name="Google Shape;2242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9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What is the command to view running processes?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Top </a:t>
            </a:r>
            <a:r>
              <a:rPr lang="en" sz="1800">
                <a:highlight>
                  <a:srgbClr val="FFFF00"/>
                </a:highlight>
              </a:rPr>
              <a:t>lists them dynamically.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ps</a:t>
            </a:r>
            <a:r>
              <a:rPr lang="en" sz="1800">
                <a:highlight>
                  <a:srgbClr val="FFFF00"/>
                </a:highlight>
              </a:rPr>
              <a:t> lists them statically.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Which two commands can be used to kill processes? Which one requires PID?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kill &lt;PID&gt;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and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killall &lt;Process Name&gt;.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Only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kill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requires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PID.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3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AWK</a:t>
            </a:r>
            <a:endParaRPr/>
          </a:p>
        </p:txBody>
      </p:sp>
      <p:sp>
        <p:nvSpPr>
          <p:cNvPr id="2249" name="Google Shape;2249;p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50" name="Google Shape;2250;p13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51" name="Google Shape;2251;p1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AWK</a:t>
            </a:r>
            <a:endParaRPr/>
          </a:p>
        </p:txBody>
      </p:sp>
      <p:sp>
        <p:nvSpPr>
          <p:cNvPr id="2257" name="Google Shape;2257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 is a programming language designed specifically for processing text.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AWK can be used to create entire text processing programs, it can also be used directly in the command line to do quick and useful tasks.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59" name="Google Shape;2259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131"/>
          <p:cNvSpPr txBox="1">
            <a:spLocks noGrp="1"/>
          </p:cNvSpPr>
          <p:nvPr>
            <p:ph type="body" idx="3"/>
          </p:nvPr>
        </p:nvSpPr>
        <p:spPr>
          <a:xfrm>
            <a:off x="175" y="2068300"/>
            <a:ext cx="9144000" cy="2838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‘{</a:t>
            </a:r>
            <a:r>
              <a:rPr lang="en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}’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celeb_emails.txt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 sz="16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/>
              <a:t>invokes the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awk </a:t>
            </a:r>
            <a:r>
              <a:rPr lang="en" sz="1600"/>
              <a:t>program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‘{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}’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/>
              <a:t>wraps around the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awk program </a:t>
            </a:r>
            <a:r>
              <a:rPr lang="en" sz="1600"/>
              <a:t>that you will run.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/>
              <a:t>is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awk’</a:t>
            </a:r>
            <a:r>
              <a:rPr lang="en" sz="1600"/>
              <a:t>s print command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This command is the same as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awk `{print $0}’ celeb_emails.txt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61" name="Google Shape;226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75" y="4164950"/>
            <a:ext cx="404973" cy="40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0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Linux Review</a:t>
            </a:r>
            <a:endParaRPr/>
          </a:p>
        </p:txBody>
      </p:sp>
      <p:sp>
        <p:nvSpPr>
          <p:cNvPr id="2049" name="Google Shape;2049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50" name="Google Shape;2050;p105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51" name="Google Shape;2051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</a:t>
            </a:r>
            <a:endParaRPr/>
          </a:p>
        </p:txBody>
      </p:sp>
      <p:sp>
        <p:nvSpPr>
          <p:cNvPr id="2267" name="Google Shape;2267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Sed, the awk program located inside the `{ }` is run on each line of a text file. </a:t>
            </a:r>
            <a:endParaRPr/>
          </a:p>
        </p:txBody>
      </p:sp>
      <p:sp>
        <p:nvSpPr>
          <p:cNvPr id="2268" name="Google Shape;2268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69" name="Google Shape;2269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3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$0 is awk’s variable that holds value on each line.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Awk also assigns variables to each field in each line. 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By default, awk uses any white space it comes across to define a field. 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$1 is used for the first field, $2 for the second, and so on. 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For example, run: 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 '{print $3, $2, $4}' celeb_emails.txt</a:t>
            </a:r>
            <a:endParaRPr sz="18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Awk: -F flags and regex</a:t>
            </a:r>
            <a:endParaRPr/>
          </a:p>
        </p:txBody>
      </p:sp>
      <p:sp>
        <p:nvSpPr>
          <p:cNvPr id="2276" name="Google Shape;2276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77" name="Google Shape;227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33"/>
          <p:cNvSpPr txBox="1">
            <a:spLocks noGrp="1"/>
          </p:cNvSpPr>
          <p:nvPr>
            <p:ph type="body" idx="3"/>
          </p:nvPr>
        </p:nvSpPr>
        <p:spPr>
          <a:xfrm>
            <a:off x="175" y="841825"/>
            <a:ext cx="9144000" cy="406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-F</a:t>
            </a:r>
            <a:r>
              <a:rPr lang="en" sz="1800"/>
              <a:t> flag for awk allows you to change the delimiter that awk is using to separate fields. </a:t>
            </a:r>
            <a:endParaRPr sz="1800"/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 -F, `{print $1}` celeb_emails.txt</a:t>
            </a:r>
            <a:endParaRPr sz="18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Regular expressions (regex) work in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800"/>
              <a:t> the same way they work in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sed</a:t>
            </a:r>
            <a:r>
              <a:rPr lang="en" sz="1800"/>
              <a:t>. </a:t>
            </a: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en" sz="1800"/>
              <a:t>holds the search string or regex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For example: </a:t>
            </a:r>
            <a:endParaRPr sz="18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 `/Celebrity_Name/` celeb_emails.txt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chemeClr val="dk1"/>
                </a:solidFill>
              </a:rPr>
              <a:t>to print out the lines that contain the name you are searching for.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awk '/aol/' celeb_emails.txt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to print only the aol emails.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13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  <p:sp>
        <p:nvSpPr>
          <p:cNvPr id="2284" name="Google Shape;2284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85" name="Google Shape;2285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Start gAWK-ing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activity, you will use awk to make some changes to a file.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92" name="Google Shape;2292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135"/>
          <p:cNvSpPr txBox="1"/>
          <p:nvPr/>
        </p:nvSpPr>
        <p:spPr>
          <a:xfrm>
            <a:off x="2692000" y="3617100"/>
            <a:ext cx="3737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Start gAWK-ing</a:t>
            </a:r>
            <a:endParaRPr sz="24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299" name="Google Shape;2299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Provide commands for the following solutions:</a:t>
            </a:r>
            <a:endParaRPr b="1"/>
          </a:p>
        </p:txBody>
      </p:sp>
      <p:sp>
        <p:nvSpPr>
          <p:cNvPr id="2300" name="Google Shape;2300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301" name="Google Shape;2301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3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only the first field of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17-18-Breaches.txt</a:t>
            </a:r>
            <a:r>
              <a:rPr lang="en" sz="1800"/>
              <a:t>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Print only the breaches from 'web' companies.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Out of the web companies that were breached, print only the company names.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08" name="Google Shape;2308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Provide commands for the following solutions:</a:t>
            </a:r>
            <a:endParaRPr b="1"/>
          </a:p>
        </p:txBody>
      </p:sp>
      <p:sp>
        <p:nvSpPr>
          <p:cNvPr id="2309" name="Google Shape;2309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310" name="Google Shape;2310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3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780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only the first field of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17-18-Breaches.txt</a:t>
            </a:r>
            <a:r>
              <a:rPr lang="en" sz="1800"/>
              <a:t>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'{print $1}'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Print only the breaches from 'web' companies.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Out of the web companies that were breached, print only the company names.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17" name="Google Shape;2317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Provide commands for the following solutions:</a:t>
            </a:r>
            <a:endParaRPr b="1"/>
          </a:p>
        </p:txBody>
      </p:sp>
      <p:sp>
        <p:nvSpPr>
          <p:cNvPr id="2318" name="Google Shape;2318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319" name="Google Shape;2319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13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only the first field of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17-18-Breaches.txt</a:t>
            </a:r>
            <a:r>
              <a:rPr lang="en" sz="1800"/>
              <a:t>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'{print $1}'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Print only the breaches from 'web' companies.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'/web/'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Out of the web companies that were breached, print only the company names.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26" name="Google Shape;2326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Provide commands for the following solutions:</a:t>
            </a:r>
            <a:endParaRPr b="1"/>
          </a:p>
        </p:txBody>
      </p:sp>
      <p:sp>
        <p:nvSpPr>
          <p:cNvPr id="2327" name="Google Shape;2327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328" name="Google Shape;2328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13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only the first field of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17-18-Breaches.txt</a:t>
            </a:r>
            <a:r>
              <a:rPr lang="en" sz="1800"/>
              <a:t>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'{print $1}'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Print only the breaches from 'web' companies.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'/web/'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Out of the web companies that were breached, print only the company names.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'/web/{print $1}'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35" name="Google Shape;2335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Provide commands for the following solutions:</a:t>
            </a:r>
            <a:endParaRPr b="1"/>
          </a:p>
        </p:txBody>
      </p:sp>
      <p:sp>
        <p:nvSpPr>
          <p:cNvPr id="2336" name="Google Shape;2336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337" name="Google Shape;2337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14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all the breaches from 2017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2017, print only the company name and the number of records lost.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2018, save the company name, Company type and number of breaches to a new file named 2018Breaches.txt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44" name="Google Shape;2344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Provide commands for the following solutions:</a:t>
            </a:r>
            <a:endParaRPr b="1"/>
          </a:p>
        </p:txBody>
      </p:sp>
      <p:sp>
        <p:nvSpPr>
          <p:cNvPr id="2345" name="Google Shape;2345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346" name="Google Shape;2346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14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all the breaches from 2017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'/2017/'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2017, print only the company name and the number of records lost.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2018, save the company name, Company type and number of breaches to a new file named 2018Breaches.txt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57" name="Google Shape;2057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58" name="Google Shape;2058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06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are some Text Editors?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What is the top of the Linux file structure?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53" name="Google Shape;2353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Provide commands for the following solutions:</a:t>
            </a:r>
            <a:endParaRPr b="1"/>
          </a:p>
        </p:txBody>
      </p:sp>
      <p:sp>
        <p:nvSpPr>
          <p:cNvPr id="2354" name="Google Shape;2354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355" name="Google Shape;2355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14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all the breaches from 2017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'/2017/'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2017, print only the company name and the number of records lost.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'/2017/{print $1, $3}'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2018, save the company name, Company type and number of breaches to a new file named 2018Breaches.txt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gAWK Review</a:t>
            </a:r>
            <a:endParaRPr/>
          </a:p>
        </p:txBody>
      </p:sp>
      <p:sp>
        <p:nvSpPr>
          <p:cNvPr id="2362" name="Google Shape;2362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Provide commands for the following solutions:</a:t>
            </a:r>
            <a:endParaRPr b="1"/>
          </a:p>
        </p:txBody>
      </p:sp>
      <p:sp>
        <p:nvSpPr>
          <p:cNvPr id="2363" name="Google Shape;2363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364" name="Google Shape;2364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4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Print all the breaches from 2017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'/2017/'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2017, print only the company name and the number of records lost.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'/2017/{print $1, $3}' 17-18-Breaches.txt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For the companies that had breaches in 2018, save the company name, Company type and number of breaches to a new file named 2018Breaches.txt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None/>
            </a:pP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-F"\t" '/2018/{print $1, $4, $3}' 17-18-Breaches.txt &gt; 2018Breaches.txt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14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</a:t>
            </a:r>
            <a:endParaRPr/>
          </a:p>
        </p:txBody>
      </p:sp>
      <p:sp>
        <p:nvSpPr>
          <p:cNvPr id="2376" name="Google Shape;2376;p1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377" name="Google Shape;2377;p145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378" name="Google Shape;2378;p14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Scavenger Hunt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next exercise, you will work in groups to find a series of "flags" on your Linux VM. Finding them will require the use of many Linux tools and concepts we’ve learned thus far, including:</a:t>
            </a: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File permissions</a:t>
            </a: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Command-line utilities like find</a:t>
            </a: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Manipulating permissions with sudo and su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386" name="Google Shape;2386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146"/>
          <p:cNvSpPr txBox="1">
            <a:spLocks noGrp="1"/>
          </p:cNvSpPr>
          <p:nvPr>
            <p:ph type="body" idx="3"/>
          </p:nvPr>
        </p:nvSpPr>
        <p:spPr>
          <a:xfrm>
            <a:off x="175" y="3089800"/>
            <a:ext cx="9144000" cy="1816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break up into groups of 4-5.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 should collaborate and share research amongst your group, but each student should perform each step on their own computer.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Up for a little competition? Which group can find all the flags first?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393" name="Google Shape;2393;p14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47"/>
          <p:cNvSpPr txBox="1"/>
          <p:nvPr/>
        </p:nvSpPr>
        <p:spPr>
          <a:xfrm>
            <a:off x="2692000" y="3617100"/>
            <a:ext cx="3737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Scavenger Hunt</a:t>
            </a:r>
            <a:endParaRPr sz="24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#1</a:t>
            </a:r>
            <a:endParaRPr/>
          </a:p>
        </p:txBody>
      </p:sp>
      <p:sp>
        <p:nvSpPr>
          <p:cNvPr id="2400" name="Google Shape;2400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an unusual-looking file in one of the </a:t>
            </a:r>
            <a:r>
              <a:rPr lang="en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norse-guder</a:t>
            </a:r>
            <a:r>
              <a:rPr lang="en"/>
              <a:t> directories. </a:t>
            </a:r>
            <a:endParaRPr/>
          </a:p>
        </p:txBody>
      </p:sp>
      <p:sp>
        <p:nvSpPr>
          <p:cNvPr id="2401" name="Google Shape;2401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402" name="Google Shape;2402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14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Hint #1: Find out which users are in the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norse-guder</a:t>
            </a:r>
            <a:r>
              <a:rPr lang="en" sz="1800"/>
              <a:t> group.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Hint #2: Use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lang="en" sz="1800"/>
              <a:t> to look for logs in each user’s home directory.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#1</a:t>
            </a:r>
            <a:endParaRPr/>
          </a:p>
        </p:txBody>
      </p:sp>
      <p:sp>
        <p:nvSpPr>
          <p:cNvPr id="2409" name="Google Shape;2409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an unusual-looking file in one of the </a:t>
            </a:r>
            <a:r>
              <a:rPr lang="en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norse-guder</a:t>
            </a:r>
            <a:r>
              <a:rPr lang="en"/>
              <a:t> directories. </a:t>
            </a:r>
            <a:endParaRPr/>
          </a:p>
        </p:txBody>
      </p:sp>
      <p:sp>
        <p:nvSpPr>
          <p:cNvPr id="2410" name="Google Shape;2410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411" name="Google Shape;2411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14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Hint #1: Find out which users are in the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norse-guder</a:t>
            </a:r>
            <a:r>
              <a:rPr lang="en" sz="1800"/>
              <a:t> group.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Hint #2: Use </a:t>
            </a:r>
            <a:r>
              <a:rPr lang="en" sz="18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lang="en" sz="1800"/>
              <a:t> to look for logs in each user’s home directory.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Run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groups user</a:t>
            </a:r>
            <a:r>
              <a:rPr lang="en" sz="1800">
                <a:highlight>
                  <a:srgbClr val="FFFF00"/>
                </a:highlight>
              </a:rPr>
              <a:t> for each user on the system.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Run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find /home/ -iname '*.log'</a:t>
            </a:r>
            <a:r>
              <a:rPr lang="en" sz="1800">
                <a:highlight>
                  <a:srgbClr val="FFFF00"/>
                </a:highlight>
              </a:rPr>
              <a:t>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You should see a webserver.log` in the home directory of the user Loki.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#2</a:t>
            </a:r>
            <a:endParaRPr/>
          </a:p>
        </p:txBody>
      </p:sp>
      <p:sp>
        <p:nvSpPr>
          <p:cNvPr id="2418" name="Google Shape;2418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awk and/or sed to determine the distinct count of IP Addresses in the log file. </a:t>
            </a:r>
            <a:endParaRPr/>
          </a:p>
        </p:txBody>
      </p:sp>
      <p:sp>
        <p:nvSpPr>
          <p:cNvPr id="2419" name="Google Shape;2419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420" name="Google Shape;2420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15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Hint</a:t>
            </a:r>
            <a:r>
              <a:rPr lang="en" sz="1800"/>
              <a:t>: Use </a:t>
            </a:r>
            <a:r>
              <a:rPr lang="en" sz="1800">
                <a:solidFill>
                  <a:srgbClr val="0C343D"/>
                </a:solidFill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800"/>
              <a:t> or </a:t>
            </a:r>
            <a:r>
              <a:rPr lang="en" sz="1800">
                <a:solidFill>
                  <a:srgbClr val="0C343D"/>
                </a:solidFill>
                <a:latin typeface="Roboto Mono"/>
                <a:ea typeface="Roboto Mono"/>
                <a:cs typeface="Roboto Mono"/>
                <a:sym typeface="Roboto Mono"/>
              </a:rPr>
              <a:t>sed</a:t>
            </a:r>
            <a:r>
              <a:rPr lang="en" sz="1800"/>
              <a:t> to filter for IP addresses. Then pipe through other commands to remove duplicates. Finally, pipe to a command that counts lines.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#2</a:t>
            </a:r>
            <a:endParaRPr/>
          </a:p>
        </p:txBody>
      </p:sp>
      <p:sp>
        <p:nvSpPr>
          <p:cNvPr id="2427" name="Google Shape;2427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awk and/or sed to determine the distinct count of IP Addresses in the log file. </a:t>
            </a:r>
            <a:endParaRPr/>
          </a:p>
        </p:txBody>
      </p:sp>
      <p:sp>
        <p:nvSpPr>
          <p:cNvPr id="2428" name="Google Shape;2428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429" name="Google Shape;2429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5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Hint</a:t>
            </a:r>
            <a:r>
              <a:rPr lang="en" sz="1800"/>
              <a:t>: Use awk or sed to filter for IP addresses. Then pipe through other commands to remove duplicates. Finally, pipe to a command that counts lines.</a:t>
            </a:r>
            <a:endParaRPr sz="1800"/>
          </a:p>
          <a:p>
            <a:pPr marL="457200" lvl="0" indent="-3302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to read the log file and note which column contains IP addresses.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Use this number in an awk command. E.g: Should be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awk '{print $1}' webserver.log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Next, pipe to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sort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and then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uniq: awk '{print $1}' webserver.log | sort | uniq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. This produces a list of only unique IP addresses.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Finally, pipe to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wc -l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to count lines: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awk</a:t>
            </a:r>
            <a:r>
              <a:rPr lang="en" sz="1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'{print $1}' webserver.log | sort | uniq | wc -l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You should count </a:t>
            </a:r>
            <a:r>
              <a:rPr lang="en" sz="1600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51</a:t>
            </a:r>
            <a:r>
              <a:rPr lang="en" sz="1600" b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IP addresses</a:t>
            </a:r>
            <a:r>
              <a:rPr lang="en" sz="16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65" name="Google Shape;2065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66" name="Google Shape;2066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07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are some Text Editors?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Nano, vim, and emacs</a:t>
            </a:r>
            <a:endParaRPr sz="20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What is the top of the Linux file structure?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/root</a:t>
            </a:r>
            <a:endParaRPr sz="20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#3</a:t>
            </a:r>
            <a:endParaRPr/>
          </a:p>
        </p:txBody>
      </p:sp>
      <p:sp>
        <p:nvSpPr>
          <p:cNvPr id="2436" name="Google Shape;2436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members of the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hackers</a:t>
            </a:r>
            <a:r>
              <a:rPr lang="en"/>
              <a:t> group, and use the IP address count from the previous step as their password. </a:t>
            </a:r>
            <a:endParaRPr/>
          </a:p>
        </p:txBody>
      </p:sp>
      <p:sp>
        <p:nvSpPr>
          <p:cNvPr id="2437" name="Google Shape;2437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438" name="Google Shape;2438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#3</a:t>
            </a:r>
            <a:endParaRPr/>
          </a:p>
        </p:txBody>
      </p:sp>
      <p:sp>
        <p:nvSpPr>
          <p:cNvPr id="2444" name="Google Shape;2444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members of the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hackers</a:t>
            </a:r>
            <a:r>
              <a:rPr lang="en"/>
              <a:t> group, and use the IP address count from the previous step as their password. </a:t>
            </a:r>
            <a:endParaRPr/>
          </a:p>
        </p:txBody>
      </p:sp>
      <p:sp>
        <p:nvSpPr>
          <p:cNvPr id="2445" name="Google Shape;2445;p1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446" name="Google Shape;2446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153"/>
          <p:cNvSpPr txBox="1">
            <a:spLocks noGrp="1"/>
          </p:cNvSpPr>
          <p:nvPr>
            <p:ph type="body" idx="3"/>
          </p:nvPr>
        </p:nvSpPr>
        <p:spPr>
          <a:xfrm>
            <a:off x="175" y="1452400"/>
            <a:ext cx="9144000" cy="3454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To find the members of the hackers group, you could run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for i in $(ls /home); do groups $i; done | grep hacker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or something similar.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Or, just run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groups &lt;user&gt;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for each user listed in the home directory again.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After trying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51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in various ways, you should be able to login to the user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asgard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fiftyone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for the password.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8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#4</a:t>
            </a:r>
            <a:endParaRPr/>
          </a:p>
        </p:txBody>
      </p:sp>
      <p:sp>
        <p:nvSpPr>
          <p:cNvPr id="2453" name="Google Shape;2453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using the credentials found in the last step and look for a file with permissions: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-r--------</a:t>
            </a:r>
            <a:r>
              <a:rPr lang="en"/>
              <a:t> in that user’s files. Make sure this file contains information about a person.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Hint: Use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/>
              <a:t> with special flags.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455" name="Google Shape;2455;p1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#4</a:t>
            </a:r>
            <a:endParaRPr/>
          </a:p>
        </p:txBody>
      </p:sp>
      <p:sp>
        <p:nvSpPr>
          <p:cNvPr id="2461" name="Google Shape;2461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using the credentials found in the last step and look for a file with permissions: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-r--------</a:t>
            </a:r>
            <a:r>
              <a:rPr lang="en"/>
              <a:t> in that user’s files. Make sure this file contains information about a person.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Hint: Use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/>
              <a:t> with special flags.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is a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contacts</a:t>
            </a:r>
            <a:r>
              <a:rPr lang="en"/>
              <a:t> directory in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~/asgard/contacts</a:t>
            </a:r>
            <a:r>
              <a:rPr lang="en"/>
              <a:t>. 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Move into that directory and use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ls -l</a:t>
            </a:r>
            <a:r>
              <a:rPr lang="en"/>
              <a:t>. 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should see the permissions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-r--------</a:t>
            </a:r>
            <a:r>
              <a:rPr lang="en">
                <a:solidFill>
                  <a:schemeClr val="dk1"/>
                </a:solidFill>
              </a:rPr>
              <a:t>  named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mickey.reichert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cat mickey.reichert</a:t>
            </a:r>
            <a:r>
              <a:rPr lang="en"/>
              <a:t> to reveal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hera iloveyou</a:t>
            </a:r>
            <a:r>
              <a:rPr lang="en"/>
              <a:t>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463" name="Google Shape;2463;p1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#4</a:t>
            </a:r>
            <a:endParaRPr/>
          </a:p>
        </p:txBody>
      </p:sp>
      <p:sp>
        <p:nvSpPr>
          <p:cNvPr id="2469" name="Google Shape;2469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contents of this file to log into this user’s account.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planted a file in the directory the kernel is stored in. Find it.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1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471" name="Google Shape;2471;p1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#5</a:t>
            </a:r>
            <a:endParaRPr/>
          </a:p>
        </p:txBody>
      </p:sp>
      <p:sp>
        <p:nvSpPr>
          <p:cNvPr id="2477" name="Google Shape;2477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contents of this file to log into this user’s account.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Log into the account </a:t>
            </a:r>
            <a:r>
              <a:rPr lang="en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hera</a:t>
            </a:r>
            <a:r>
              <a:rPr lang="en">
                <a:highlight>
                  <a:srgbClr val="FFFF00"/>
                </a:highlight>
              </a:rPr>
              <a:t> using the password </a:t>
            </a:r>
            <a:r>
              <a:rPr lang="en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iloveyou</a:t>
            </a:r>
            <a:r>
              <a:rPr lang="en">
                <a:highlight>
                  <a:srgbClr val="FFFF00"/>
                </a:highlight>
              </a:rPr>
              <a:t>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planted a file in the directory the kernel is stored in. Find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1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479" name="Google Shape;2479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#5</a:t>
            </a:r>
            <a:endParaRPr/>
          </a:p>
        </p:txBody>
      </p:sp>
      <p:sp>
        <p:nvSpPr>
          <p:cNvPr id="2485" name="Google Shape;2485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contents of this file to log into this user’s account.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Log into the account </a:t>
            </a:r>
            <a:r>
              <a:rPr lang="en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hera</a:t>
            </a:r>
            <a:r>
              <a:rPr lang="en">
                <a:highlight>
                  <a:srgbClr val="FFFF00"/>
                </a:highlight>
              </a:rPr>
              <a:t> using the password </a:t>
            </a:r>
            <a:r>
              <a:rPr lang="en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iloveyou</a:t>
            </a:r>
            <a:r>
              <a:rPr lang="en">
                <a:highlight>
                  <a:srgbClr val="FFFF00"/>
                </a:highlight>
              </a:rPr>
              <a:t>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planted a file in the directory the kernel is stored in. Find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You should find the data file: </a:t>
            </a:r>
            <a:r>
              <a:rPr lang="en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/boot/blackhats.list</a:t>
            </a:r>
            <a:r>
              <a:rPr lang="en">
                <a:highlight>
                  <a:srgbClr val="FFFF00"/>
                </a:highlight>
              </a:rPr>
              <a:t> 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1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487" name="Google Shape;2487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#6</a:t>
            </a:r>
            <a:endParaRPr/>
          </a:p>
        </p:txBody>
      </p:sp>
      <p:sp>
        <p:nvSpPr>
          <p:cNvPr id="2493" name="Google Shape;2493;p1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930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SHA 256 hash of the /boot/blackhats.list file. Store this variable, called HASH.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495" name="Google Shape;2495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#6</a:t>
            </a:r>
            <a:endParaRPr/>
          </a:p>
        </p:txBody>
      </p:sp>
      <p:sp>
        <p:nvSpPr>
          <p:cNvPr id="2501" name="Google Shape;2501;p160"/>
          <p:cNvSpPr txBox="1">
            <a:spLocks noGrp="1"/>
          </p:cNvSpPr>
          <p:nvPr>
            <p:ph type="subTitle" idx="1"/>
          </p:nvPr>
        </p:nvSpPr>
        <p:spPr>
          <a:xfrm>
            <a:off x="0" y="533700"/>
            <a:ext cx="9144000" cy="4529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 the SHA 256 hash of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/boot/blackhats.list</a:t>
            </a:r>
            <a:r>
              <a:rPr lang="en"/>
              <a:t> file.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Run: </a:t>
            </a:r>
            <a:r>
              <a:rPr lang="en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“sha256sum /bootblackhats.list</a:t>
            </a:r>
            <a:r>
              <a:rPr lang="en">
                <a:highlight>
                  <a:srgbClr val="FFFF00"/>
                </a:highlight>
              </a:rPr>
              <a:t> </a:t>
            </a:r>
            <a:endParaRPr>
              <a:highlight>
                <a:srgbClr val="FFFF00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1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503" name="Google Shape;2503;p1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#6</a:t>
            </a:r>
            <a:endParaRPr/>
          </a:p>
        </p:txBody>
      </p:sp>
      <p:sp>
        <p:nvSpPr>
          <p:cNvPr id="2509" name="Google Shape;2509;p161"/>
          <p:cNvSpPr txBox="1">
            <a:spLocks noGrp="1"/>
          </p:cNvSpPr>
          <p:nvPr>
            <p:ph type="subTitle" idx="1"/>
          </p:nvPr>
        </p:nvSpPr>
        <p:spPr>
          <a:xfrm>
            <a:off x="0" y="533700"/>
            <a:ext cx="9144000" cy="4529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the SHA 256 hash of the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/boot/blackhats.list</a:t>
            </a:r>
            <a:r>
              <a:rPr lang="en" dirty="0"/>
              <a:t> file.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Run: </a:t>
            </a: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sha256sum /boot/blackhats.list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Should output: 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97d054a8b3b6152e565a4e152f1db64a90cbbc5892c8809260148591b03559eb blackhats.list</a:t>
            </a:r>
            <a:endParaRPr b="1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Submit the results of the above computation.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0" name="Google Shape;2510;p1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511" name="Google Shape;2511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73" name="Google Shape;2073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74" name="Google Shape;2074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08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 the directories that contain: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Binaries: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Files associated to the Kernel: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Log Files: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Temporary Files: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Configuration Files: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Process Files: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Files the user wants to save: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Scavenger Hunt Review #6</a:t>
            </a:r>
            <a:endParaRPr/>
          </a:p>
        </p:txBody>
      </p:sp>
      <p:sp>
        <p:nvSpPr>
          <p:cNvPr id="2517" name="Google Shape;2517;p162"/>
          <p:cNvSpPr txBox="1">
            <a:spLocks noGrp="1"/>
          </p:cNvSpPr>
          <p:nvPr>
            <p:ph type="subTitle" idx="1"/>
          </p:nvPr>
        </p:nvSpPr>
        <p:spPr>
          <a:xfrm>
            <a:off x="0" y="533700"/>
            <a:ext cx="9144000" cy="4529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Calculate the SHA 256 hash of the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/boot/blackhats.list</a:t>
            </a:r>
            <a:r>
              <a:rPr lang="en" dirty="0"/>
              <a:t> file. Store this variable, called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en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Run: </a:t>
            </a:r>
            <a:r>
              <a:rPr lang="en" b="1" dirty="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HASH=$(sha256sum /boot/blackhats.</a:t>
            </a:r>
            <a:r>
              <a:rPr lang="en-US" b="1" dirty="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b="1" dirty="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dirty="0">
                <a:highlight>
                  <a:srgbClr val="FFFF00"/>
                </a:highlight>
              </a:rPr>
              <a:t>. </a:t>
            </a:r>
            <a:endParaRPr dirty="0">
              <a:highlight>
                <a:srgbClr val="FFFF00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Then, run: </a:t>
            </a:r>
            <a:r>
              <a:rPr lang="en" b="1" dirty="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echo $VALUE$HASH &gt; result</a:t>
            </a:r>
            <a:r>
              <a:rPr lang="en" dirty="0">
                <a:highlight>
                  <a:srgbClr val="FFFF00"/>
                </a:highlight>
              </a:rPr>
              <a:t>. 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Now, save the value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$VALUE$HASH</a:t>
            </a:r>
            <a:r>
              <a:rPr lang="en" dirty="0"/>
              <a:t> to a file named results and get the sha256 hash of the file results.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highlight>
                  <a:srgbClr val="FFFFFF"/>
                </a:highlight>
              </a:rPr>
              <a:t>Run</a:t>
            </a:r>
            <a:r>
              <a:rPr lang="en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dirty="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sha256sum result</a:t>
            </a:r>
            <a:r>
              <a:rPr lang="en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Submit the results of the above computation.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</a:rPr>
              <a:t>Should output:  </a:t>
            </a:r>
            <a:r>
              <a:rPr lang="en" sz="1400" dirty="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e508500971b01d6a78f7cb652e1ce62f84c64587f5c6f0d64909e2d33d797a7d</a:t>
            </a:r>
            <a:r>
              <a:rPr lang="en" sz="14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result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8" name="Google Shape;2518;p1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2519" name="Google Shape;2519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2525" name="Google Shape;2525;p1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2526" name="Google Shape;2526;p1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81" name="Google Shape;2081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82" name="Google Shape;2082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109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 the directories that contain: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Binaries: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/bin, /usr/bin, /usr/sbin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Files associated to the Kernel: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/boot 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Log Files: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/var/log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Temporary Files: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/tmp, /var/tmp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Configuration Files: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/etc/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Process Files: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/proc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Files the user wants to save: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/home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89" name="Google Shape;2089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90" name="Google Shape;2090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10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 the commands you use to: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Install a package: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Add a user: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Change a password: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Create a new group: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Add a user to a group: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Check which groups you’re in: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Find your user ID: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_______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Review</a:t>
            </a:r>
            <a:endParaRPr/>
          </a:p>
        </p:txBody>
      </p:sp>
      <p:sp>
        <p:nvSpPr>
          <p:cNvPr id="2097" name="Google Shape;2097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98" name="Google Shape;2098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11"/>
          <p:cNvSpPr txBox="1">
            <a:spLocks noGrp="1"/>
          </p:cNvSpPr>
          <p:nvPr>
            <p:ph type="body" idx="3"/>
          </p:nvPr>
        </p:nvSpPr>
        <p:spPr>
          <a:xfrm>
            <a:off x="175" y="813125"/>
            <a:ext cx="9144000" cy="409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 the commands you use to: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Install a package: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apt install &lt;package&gt;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Add a user: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adduser, useradd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Change a password: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passwd &lt;user&gt;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Create a new group: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groupadd &lt;group&gt;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Add a user to a group: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usermod -aG &lt;group&gt; &lt;username&gt;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Check which groups you’re in: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groups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Find your user ID: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3206</Words>
  <Application>Microsoft Office PowerPoint</Application>
  <PresentationFormat>On-screen Show (16:9)</PresentationFormat>
  <Paragraphs>501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Roboto Light</vt:lpstr>
      <vt:lpstr>Roboto Medium</vt:lpstr>
      <vt:lpstr>Roboto Thin</vt:lpstr>
      <vt:lpstr>Roboto Mono</vt:lpstr>
      <vt:lpstr>Arial</vt:lpstr>
      <vt:lpstr>Courier</vt:lpstr>
      <vt:lpstr>Roboto</vt:lpstr>
      <vt:lpstr>Simple Light</vt:lpstr>
      <vt:lpstr>Simple Light</vt:lpstr>
      <vt:lpstr>Review Week Day 3</vt:lpstr>
      <vt:lpstr>Class Objectives</vt:lpstr>
      <vt:lpstr>General Linux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General Review</vt:lpstr>
      <vt:lpstr>Introduction to AWK</vt:lpstr>
      <vt:lpstr>Introduction to AWK</vt:lpstr>
      <vt:lpstr>Awk</vt:lpstr>
      <vt:lpstr>Awk: -F flags and regex</vt:lpstr>
      <vt:lpstr>25 Minutes</vt:lpstr>
      <vt:lpstr>PowerPoint Presentation</vt:lpstr>
      <vt:lpstr>gAWK Review</vt:lpstr>
      <vt:lpstr>gAWK Review</vt:lpstr>
      <vt:lpstr>gAWK Review</vt:lpstr>
      <vt:lpstr>gAWK Review</vt:lpstr>
      <vt:lpstr>gAWK Review</vt:lpstr>
      <vt:lpstr>gAWK Review</vt:lpstr>
      <vt:lpstr>gAWK Review</vt:lpstr>
      <vt:lpstr>gAWK Review</vt:lpstr>
      <vt:lpstr>PowerPoint Presentation</vt:lpstr>
      <vt:lpstr>Scavenger Hunt</vt:lpstr>
      <vt:lpstr>Your Turn: Scavenger Hunt</vt:lpstr>
      <vt:lpstr>PowerPoint Presentation</vt:lpstr>
      <vt:lpstr>Scavenger Hunt Review #1</vt:lpstr>
      <vt:lpstr>Scavenger Hunt Review #1</vt:lpstr>
      <vt:lpstr>Scavenger Hunt Review #2</vt:lpstr>
      <vt:lpstr>Scavenger Hunt Review #2</vt:lpstr>
      <vt:lpstr>Scavenger Hunt Review #3</vt:lpstr>
      <vt:lpstr>Scavenger Hunt Review #3</vt:lpstr>
      <vt:lpstr>Scavenger Hunt Review #4</vt:lpstr>
      <vt:lpstr>Scavenger Hunt Review #4</vt:lpstr>
      <vt:lpstr>Scavenger Hunt Review #4</vt:lpstr>
      <vt:lpstr>Scavenger Hunt Review #5</vt:lpstr>
      <vt:lpstr>Scavenger Hunt Review #5</vt:lpstr>
      <vt:lpstr>Scavenger Hunt Review #6</vt:lpstr>
      <vt:lpstr>Scavenger Hunt Review #6</vt:lpstr>
      <vt:lpstr>Scavenger Hunt Review #6</vt:lpstr>
      <vt:lpstr>Scavenger Hunt Review #6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Week Day 3</dc:title>
  <cp:lastModifiedBy>John V</cp:lastModifiedBy>
  <cp:revision>2</cp:revision>
  <dcterms:modified xsi:type="dcterms:W3CDTF">2019-06-14T01:21:30Z</dcterms:modified>
</cp:coreProperties>
</file>